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ranav Mutyal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1E984190-43BD-4588-8074-D6EE9DBC9069}">
  <a:tblStyle styleId="{1E984190-43BD-4588-8074-D6EE9DBC9069}"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760"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i need to make sure about the genetic devices before i insert them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147782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cxnSp>
        <p:nvCxnSpPr>
          <p:cNvPr id="10" name="Shape 10"/>
          <p:cNvCxnSpPr/>
          <p:nvPr/>
        </p:nvCxnSpPr>
        <p:spPr>
          <a:xfrm>
            <a:off x="7007735" y="3176887"/>
            <a:ext cx="562200" cy="0"/>
          </a:xfrm>
          <a:prstGeom prst="straightConnector1">
            <a:avLst/>
          </a:prstGeom>
          <a:noFill/>
          <a:ln w="76200" cap="flat" cmpd="sng">
            <a:solidFill>
              <a:schemeClr val="lt2"/>
            </a:solidFill>
            <a:prstDash val="solid"/>
            <a:round/>
            <a:headEnd type="none" w="med" len="med"/>
            <a:tailEnd type="none" w="med" len="med"/>
          </a:ln>
        </p:spPr>
      </p:cxnSp>
      <p:cxnSp>
        <p:nvCxnSpPr>
          <p:cNvPr id="11" name="Shape 11"/>
          <p:cNvCxnSpPr/>
          <p:nvPr/>
        </p:nvCxnSpPr>
        <p:spPr>
          <a:xfrm>
            <a:off x="1575034" y="3158251"/>
            <a:ext cx="562200" cy="0"/>
          </a:xfrm>
          <a:prstGeom prst="straightConnector1">
            <a:avLst/>
          </a:prstGeom>
          <a:noFill/>
          <a:ln w="76200" cap="flat" cmpd="sng">
            <a:solidFill>
              <a:schemeClr val="lt2"/>
            </a:solidFill>
            <a:prstDash val="solid"/>
            <a:round/>
            <a:headEnd type="none" w="med" len="med"/>
            <a:tailEnd type="none" w="med" len="med"/>
          </a:ln>
        </p:spPr>
      </p:cxnSp>
      <p:grpSp>
        <p:nvGrpSpPr>
          <p:cNvPr id="12" name="Shape 12"/>
          <p:cNvGrpSpPr/>
          <p:nvPr/>
        </p:nvGrpSpPr>
        <p:grpSpPr>
          <a:xfrm>
            <a:off x="1004144" y="1022025"/>
            <a:ext cx="7136667" cy="152400"/>
            <a:chOff x="1346428" y="1011300"/>
            <a:chExt cx="6452100" cy="152400"/>
          </a:xfrm>
        </p:grpSpPr>
        <p:cxnSp>
          <p:nvCxnSpPr>
            <p:cNvPr id="13" name="Shape 13"/>
            <p:cNvCxnSpPr/>
            <p:nvPr/>
          </p:nvCxnSpPr>
          <p:spPr>
            <a:xfrm rot="10800000">
              <a:off x="1346428" y="1011300"/>
              <a:ext cx="6452100" cy="0"/>
            </a:xfrm>
            <a:prstGeom prst="straightConnector1">
              <a:avLst/>
            </a:prstGeom>
            <a:noFill/>
            <a:ln w="76200" cap="flat" cmpd="sng">
              <a:solidFill>
                <a:schemeClr val="accent3"/>
              </a:solidFill>
              <a:prstDash val="solid"/>
              <a:round/>
              <a:headEnd type="none" w="med" len="med"/>
              <a:tailEnd type="none" w="med" len="med"/>
            </a:ln>
          </p:spPr>
        </p:cxnSp>
        <p:cxnSp>
          <p:nvCxnSpPr>
            <p:cNvPr id="14" name="Shape 14"/>
            <p:cNvCxnSpPr/>
            <p:nvPr/>
          </p:nvCxnSpPr>
          <p:spPr>
            <a:xfrm rot="10800000">
              <a:off x="1346428" y="1163700"/>
              <a:ext cx="6452100" cy="0"/>
            </a:xfrm>
            <a:prstGeom prst="straightConnector1">
              <a:avLst/>
            </a:prstGeom>
            <a:noFill/>
            <a:ln w="9525" cap="flat" cmpd="sng">
              <a:solidFill>
                <a:schemeClr val="accent3"/>
              </a:solidFill>
              <a:prstDash val="solid"/>
              <a:round/>
              <a:headEnd type="none" w="med" len="med"/>
              <a:tailEnd type="none" w="med" len="med"/>
            </a:ln>
          </p:spPr>
        </p:cxnSp>
      </p:grpSp>
      <p:grpSp>
        <p:nvGrpSpPr>
          <p:cNvPr id="15" name="Shape 15"/>
          <p:cNvGrpSpPr/>
          <p:nvPr/>
        </p:nvGrpSpPr>
        <p:grpSpPr>
          <a:xfrm>
            <a:off x="1004151" y="3969100"/>
            <a:ext cx="7136667" cy="152400"/>
            <a:chOff x="1346435" y="3969087"/>
            <a:chExt cx="6452100" cy="152400"/>
          </a:xfrm>
        </p:grpSpPr>
        <p:cxnSp>
          <p:nvCxnSpPr>
            <p:cNvPr id="16" name="Shape 16"/>
            <p:cNvCxnSpPr/>
            <p:nvPr/>
          </p:nvCxnSpPr>
          <p:spPr>
            <a:xfrm>
              <a:off x="1346435" y="4121487"/>
              <a:ext cx="6452100" cy="0"/>
            </a:xfrm>
            <a:prstGeom prst="straightConnector1">
              <a:avLst/>
            </a:prstGeom>
            <a:noFill/>
            <a:ln w="76200" cap="flat" cmpd="sng">
              <a:solidFill>
                <a:schemeClr val="accent3"/>
              </a:solidFill>
              <a:prstDash val="solid"/>
              <a:round/>
              <a:headEnd type="none" w="med" len="med"/>
              <a:tailEnd type="none" w="med" len="med"/>
            </a:ln>
          </p:spPr>
        </p:cxnSp>
        <p:cxnSp>
          <p:nvCxnSpPr>
            <p:cNvPr id="17" name="Shape 17"/>
            <p:cNvCxnSpPr/>
            <p:nvPr/>
          </p:nvCxnSpPr>
          <p:spPr>
            <a:xfrm>
              <a:off x="1346435" y="3969087"/>
              <a:ext cx="6452100" cy="0"/>
            </a:xfrm>
            <a:prstGeom prst="straightConnector1">
              <a:avLst/>
            </a:prstGeom>
            <a:noFill/>
            <a:ln w="9525" cap="flat" cmpd="sng">
              <a:solidFill>
                <a:schemeClr val="accent3"/>
              </a:solidFill>
              <a:prstDash val="solid"/>
              <a:round/>
              <a:headEnd type="none" w="med" len="med"/>
              <a:tailEnd type="none" w="med" len="med"/>
            </a:ln>
          </p:spPr>
        </p:cxnSp>
      </p:grpSp>
      <p:sp>
        <p:nvSpPr>
          <p:cNvPr id="18" name="Shape 18"/>
          <p:cNvSpPr txBox="1">
            <a:spLocks noGrp="1"/>
          </p:cNvSpPr>
          <p:nvPr>
            <p:ph type="ctrTitle"/>
          </p:nvPr>
        </p:nvSpPr>
        <p:spPr>
          <a:xfrm>
            <a:off x="1004150" y="1751764"/>
            <a:ext cx="7136700" cy="10224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19" name="Shape 19"/>
          <p:cNvSpPr txBox="1">
            <a:spLocks noGrp="1"/>
          </p:cNvSpPr>
          <p:nvPr>
            <p:ph type="subTitle" idx="1"/>
          </p:nvPr>
        </p:nvSpPr>
        <p:spPr>
          <a:xfrm>
            <a:off x="2137225" y="2850039"/>
            <a:ext cx="4870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a:endParaRPr/>
          </a:p>
        </p:txBody>
      </p:sp>
      <p:sp>
        <p:nvSpPr>
          <p:cNvPr id="20" name="Shape 2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5"/>
        <p:cNvGrpSpPr/>
        <p:nvPr/>
      </p:nvGrpSpPr>
      <p:grpSpPr>
        <a:xfrm>
          <a:off x="0" y="0"/>
          <a:ext cx="0" cy="0"/>
          <a:chOff x="0" y="0"/>
          <a:chExt cx="0" cy="0"/>
        </a:xfrm>
      </p:grpSpPr>
      <p:sp>
        <p:nvSpPr>
          <p:cNvPr id="56" name="Shape 56"/>
          <p:cNvSpPr/>
          <p:nvPr/>
        </p:nvSpPr>
        <p:spPr>
          <a:xfrm>
            <a:off x="-75"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7" name="Shape 57"/>
          <p:cNvSpPr txBox="1">
            <a:spLocks noGrp="1"/>
          </p:cNvSpPr>
          <p:nvPr>
            <p:ph type="title"/>
          </p:nvPr>
        </p:nvSpPr>
        <p:spPr>
          <a:xfrm>
            <a:off x="311700" y="1304850"/>
            <a:ext cx="8520600" cy="1538400"/>
          </a:xfrm>
          <a:prstGeom prst="rect">
            <a:avLst/>
          </a:prstGeom>
        </p:spPr>
        <p:txBody>
          <a:bodyPr lIns="91425" tIns="91425" rIns="91425" bIns="91425" anchor="ctr" anchorCtr="0"/>
          <a:lstStyle>
            <a:lvl1pPr lvl="0" algn="ctr">
              <a:spcBef>
                <a:spcPts val="0"/>
              </a:spcBef>
              <a:buClr>
                <a:schemeClr val="accent3"/>
              </a:buClr>
              <a:buSzPct val="100000"/>
              <a:defRPr sz="13000">
                <a:solidFill>
                  <a:schemeClr val="accent3"/>
                </a:solidFill>
              </a:defRPr>
            </a:lvl1pPr>
            <a:lvl2pPr lvl="1" algn="ctr">
              <a:spcBef>
                <a:spcPts val="0"/>
              </a:spcBef>
              <a:buClr>
                <a:schemeClr val="accent3"/>
              </a:buClr>
              <a:buSzPct val="100000"/>
              <a:defRPr sz="13000">
                <a:solidFill>
                  <a:schemeClr val="accent3"/>
                </a:solidFill>
              </a:defRPr>
            </a:lvl2pPr>
            <a:lvl3pPr lvl="2" algn="ctr">
              <a:spcBef>
                <a:spcPts val="0"/>
              </a:spcBef>
              <a:buClr>
                <a:schemeClr val="accent3"/>
              </a:buClr>
              <a:buSzPct val="100000"/>
              <a:defRPr sz="13000">
                <a:solidFill>
                  <a:schemeClr val="accent3"/>
                </a:solidFill>
              </a:defRPr>
            </a:lvl3pPr>
            <a:lvl4pPr lvl="3" algn="ctr">
              <a:spcBef>
                <a:spcPts val="0"/>
              </a:spcBef>
              <a:buClr>
                <a:schemeClr val="accent3"/>
              </a:buClr>
              <a:buSzPct val="100000"/>
              <a:defRPr sz="13000">
                <a:solidFill>
                  <a:schemeClr val="accent3"/>
                </a:solidFill>
              </a:defRPr>
            </a:lvl4pPr>
            <a:lvl5pPr lvl="4" algn="ctr">
              <a:spcBef>
                <a:spcPts val="0"/>
              </a:spcBef>
              <a:buClr>
                <a:schemeClr val="accent3"/>
              </a:buClr>
              <a:buSzPct val="100000"/>
              <a:defRPr sz="13000">
                <a:solidFill>
                  <a:schemeClr val="accent3"/>
                </a:solidFill>
              </a:defRPr>
            </a:lvl5pPr>
            <a:lvl6pPr lvl="5" algn="ctr">
              <a:spcBef>
                <a:spcPts val="0"/>
              </a:spcBef>
              <a:buClr>
                <a:schemeClr val="accent3"/>
              </a:buClr>
              <a:buSzPct val="100000"/>
              <a:defRPr sz="13000">
                <a:solidFill>
                  <a:schemeClr val="accent3"/>
                </a:solidFill>
              </a:defRPr>
            </a:lvl6pPr>
            <a:lvl7pPr lvl="6" algn="ctr">
              <a:spcBef>
                <a:spcPts val="0"/>
              </a:spcBef>
              <a:buClr>
                <a:schemeClr val="accent3"/>
              </a:buClr>
              <a:buSzPct val="100000"/>
              <a:defRPr sz="13000">
                <a:solidFill>
                  <a:schemeClr val="accent3"/>
                </a:solidFill>
              </a:defRPr>
            </a:lvl7pPr>
            <a:lvl8pPr lvl="7" algn="ctr">
              <a:spcBef>
                <a:spcPts val="0"/>
              </a:spcBef>
              <a:buClr>
                <a:schemeClr val="accent3"/>
              </a:buClr>
              <a:buSzPct val="100000"/>
              <a:defRPr sz="13000">
                <a:solidFill>
                  <a:schemeClr val="accent3"/>
                </a:solidFill>
              </a:defRPr>
            </a:lvl8pPr>
            <a:lvl9pPr lvl="8" algn="ctr">
              <a:spcBef>
                <a:spcPts val="0"/>
              </a:spcBef>
              <a:buClr>
                <a:schemeClr val="accent3"/>
              </a:buClr>
              <a:buSzPct val="100000"/>
              <a:defRPr sz="13000">
                <a:solidFill>
                  <a:schemeClr val="accent3"/>
                </a:solidFill>
              </a:defRPr>
            </a:lvl9pPr>
          </a:lstStyle>
          <a:p>
            <a:endParaRPr/>
          </a:p>
        </p:txBody>
      </p:sp>
      <p:sp>
        <p:nvSpPr>
          <p:cNvPr id="58" name="Shape 58"/>
          <p:cNvSpPr txBox="1">
            <a:spLocks noGrp="1"/>
          </p:cNvSpPr>
          <p:nvPr>
            <p:ph type="body" idx="1"/>
          </p:nvPr>
        </p:nvSpPr>
        <p:spPr>
          <a:xfrm>
            <a:off x="311700" y="299565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9" name="Shape 5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1"/>
        <p:cNvGrpSpPr/>
        <p:nvPr/>
      </p:nvGrpSpPr>
      <p:grpSpPr>
        <a:xfrm>
          <a:off x="0" y="0"/>
          <a:ext cx="0" cy="0"/>
          <a:chOff x="0" y="0"/>
          <a:chExt cx="0" cy="0"/>
        </a:xfrm>
      </p:grpSpPr>
      <p:sp>
        <p:nvSpPr>
          <p:cNvPr id="22" name="Shape 22"/>
          <p:cNvSpPr/>
          <p:nvPr/>
        </p:nvSpPr>
        <p:spPr>
          <a:xfrm>
            <a:off x="-50" y="2571900"/>
            <a:ext cx="9144000" cy="25716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23" name="Shape 23"/>
          <p:cNvSpPr txBox="1">
            <a:spLocks noGrp="1"/>
          </p:cNvSpPr>
          <p:nvPr>
            <p:ph type="title"/>
          </p:nvPr>
        </p:nvSpPr>
        <p:spPr>
          <a:xfrm>
            <a:off x="311700" y="814800"/>
            <a:ext cx="8571300" cy="9420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5"/>
        <p:cNvGrpSpPr/>
        <p:nvPr/>
      </p:nvGrpSpPr>
      <p:grpSpPr>
        <a:xfrm>
          <a:off x="0" y="0"/>
          <a:ext cx="0" cy="0"/>
          <a:chOff x="0" y="0"/>
          <a:chExt cx="0" cy="0"/>
        </a:xfrm>
      </p:grpSpPr>
      <p:sp>
        <p:nvSpPr>
          <p:cNvPr id="26" name="Shape 26"/>
          <p:cNvSpPr/>
          <p:nvPr/>
        </p:nvSpPr>
        <p:spPr>
          <a:xfrm>
            <a:off x="-75" y="5045700"/>
            <a:ext cx="9144000" cy="978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27" name="Shape 27"/>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311700" y="1266325"/>
            <a:ext cx="8520600" cy="330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body" idx="1"/>
          </p:nvPr>
        </p:nvSpPr>
        <p:spPr>
          <a:xfrm>
            <a:off x="311700" y="1266175"/>
            <a:ext cx="3999900" cy="33027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3" name="Shape 33"/>
          <p:cNvSpPr txBox="1">
            <a:spLocks noGrp="1"/>
          </p:cNvSpPr>
          <p:nvPr>
            <p:ph type="body" idx="2"/>
          </p:nvPr>
        </p:nvSpPr>
        <p:spPr>
          <a:xfrm>
            <a:off x="4832400" y="1266175"/>
            <a:ext cx="3999900" cy="33027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0" name="Shape 4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1" name="Shape 4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6"/>
        </a:solidFill>
        <a:effectLst/>
      </p:bgPr>
    </p:bg>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90250" y="526350"/>
            <a:ext cx="5613600" cy="4090800"/>
          </a:xfrm>
          <a:prstGeom prst="rect">
            <a:avLst/>
          </a:prstGeom>
        </p:spPr>
        <p:txBody>
          <a:bodyPr lIns="91425" tIns="91425" rIns="91425" bIns="91425" anchor="ctr" anchorCtr="0"/>
          <a:lstStyle>
            <a:lvl1pPr lvl="0">
              <a:spcBef>
                <a:spcPts val="0"/>
              </a:spcBef>
              <a:buClr>
                <a:schemeClr val="dk2"/>
              </a:buClr>
              <a:buSzPct val="100000"/>
              <a:defRPr sz="5400" b="0">
                <a:solidFill>
                  <a:schemeClr val="dk2"/>
                </a:solidFill>
              </a:defRPr>
            </a:lvl1pPr>
            <a:lvl2pPr lvl="1">
              <a:spcBef>
                <a:spcPts val="0"/>
              </a:spcBef>
              <a:buClr>
                <a:schemeClr val="dk2"/>
              </a:buClr>
              <a:buSzPct val="100000"/>
              <a:defRPr sz="5400" b="0">
                <a:solidFill>
                  <a:schemeClr val="dk2"/>
                </a:solidFill>
              </a:defRPr>
            </a:lvl2pPr>
            <a:lvl3pPr lvl="2">
              <a:spcBef>
                <a:spcPts val="0"/>
              </a:spcBef>
              <a:buClr>
                <a:schemeClr val="dk2"/>
              </a:buClr>
              <a:buSzPct val="100000"/>
              <a:defRPr sz="5400" b="0">
                <a:solidFill>
                  <a:schemeClr val="dk2"/>
                </a:solidFill>
              </a:defRPr>
            </a:lvl3pPr>
            <a:lvl4pPr lvl="3">
              <a:spcBef>
                <a:spcPts val="0"/>
              </a:spcBef>
              <a:buClr>
                <a:schemeClr val="dk2"/>
              </a:buClr>
              <a:buSzPct val="100000"/>
              <a:defRPr sz="5400" b="0">
                <a:solidFill>
                  <a:schemeClr val="dk2"/>
                </a:solidFill>
              </a:defRPr>
            </a:lvl4pPr>
            <a:lvl5pPr lvl="4">
              <a:spcBef>
                <a:spcPts val="0"/>
              </a:spcBef>
              <a:buClr>
                <a:schemeClr val="dk2"/>
              </a:buClr>
              <a:buSzPct val="100000"/>
              <a:defRPr sz="5400" b="0">
                <a:solidFill>
                  <a:schemeClr val="dk2"/>
                </a:solidFill>
              </a:defRPr>
            </a:lvl5pPr>
            <a:lvl6pPr lvl="5">
              <a:spcBef>
                <a:spcPts val="0"/>
              </a:spcBef>
              <a:buClr>
                <a:schemeClr val="dk2"/>
              </a:buClr>
              <a:buSzPct val="100000"/>
              <a:defRPr sz="5400" b="0">
                <a:solidFill>
                  <a:schemeClr val="dk2"/>
                </a:solidFill>
              </a:defRPr>
            </a:lvl6pPr>
            <a:lvl7pPr lvl="6">
              <a:spcBef>
                <a:spcPts val="0"/>
              </a:spcBef>
              <a:buClr>
                <a:schemeClr val="dk2"/>
              </a:buClr>
              <a:buSzPct val="100000"/>
              <a:defRPr sz="5400" b="0">
                <a:solidFill>
                  <a:schemeClr val="dk2"/>
                </a:solidFill>
              </a:defRPr>
            </a:lvl7pPr>
            <a:lvl8pPr lvl="7">
              <a:spcBef>
                <a:spcPts val="0"/>
              </a:spcBef>
              <a:buClr>
                <a:schemeClr val="dk2"/>
              </a:buClr>
              <a:buSzPct val="100000"/>
              <a:defRPr sz="5400" b="0">
                <a:solidFill>
                  <a:schemeClr val="dk2"/>
                </a:solidFill>
              </a:defRPr>
            </a:lvl8pPr>
            <a:lvl9pPr lvl="8">
              <a:spcBef>
                <a:spcPts val="0"/>
              </a:spcBef>
              <a:buClr>
                <a:schemeClr val="dk2"/>
              </a:buClr>
              <a:buSzPct val="100000"/>
              <a:defRPr sz="5400" b="0">
                <a:solidFill>
                  <a:schemeClr val="dk2"/>
                </a:solidFill>
              </a:defRPr>
            </a:lvl9pPr>
          </a:lstStyle>
          <a:p>
            <a:endParaRPr/>
          </a:p>
        </p:txBody>
      </p:sp>
      <p:sp>
        <p:nvSpPr>
          <p:cNvPr id="44" name="Shape 4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5"/>
        <p:cNvGrpSpPr/>
        <p:nvPr/>
      </p:nvGrpSpPr>
      <p:grpSpPr>
        <a:xfrm>
          <a:off x="0" y="0"/>
          <a:ext cx="0" cy="0"/>
          <a:chOff x="0" y="0"/>
          <a:chExt cx="0" cy="0"/>
        </a:xfrm>
      </p:grpSpPr>
      <p:sp>
        <p:nvSpPr>
          <p:cNvPr id="46" name="Shape 46"/>
          <p:cNvSpPr/>
          <p:nvPr/>
        </p:nvSpPr>
        <p:spPr>
          <a:xfrm>
            <a:off x="4572000" y="0"/>
            <a:ext cx="4572000" cy="51435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cxnSp>
        <p:nvCxnSpPr>
          <p:cNvPr id="47" name="Shape 47"/>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8" name="Shape 48"/>
          <p:cNvSpPr txBox="1">
            <a:spLocks noGrp="1"/>
          </p:cNvSpPr>
          <p:nvPr>
            <p:ph type="title"/>
          </p:nvPr>
        </p:nvSpPr>
        <p:spPr>
          <a:xfrm>
            <a:off x="265500" y="1039675"/>
            <a:ext cx="4045200" cy="16758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9" name="Shape 49"/>
          <p:cNvSpPr txBox="1">
            <a:spLocks noGrp="1"/>
          </p:cNvSpPr>
          <p:nvPr>
            <p:ph type="subTitle" idx="1"/>
          </p:nvPr>
        </p:nvSpPr>
        <p:spPr>
          <a:xfrm>
            <a:off x="265500" y="27268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50" name="Shape 50"/>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51" name="Shape 5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2"/>
        <p:cNvGrpSpPr/>
        <p:nvPr/>
      </p:nvGrpSpPr>
      <p:grpSpPr>
        <a:xfrm>
          <a:off x="0" y="0"/>
          <a:ext cx="0" cy="0"/>
          <a:chOff x="0" y="0"/>
          <a:chExt cx="0" cy="0"/>
        </a:xfrm>
      </p:grpSpPr>
      <p:sp>
        <p:nvSpPr>
          <p:cNvPr id="53" name="Shape 53"/>
          <p:cNvSpPr txBox="1">
            <a:spLocks noGrp="1"/>
          </p:cNvSpPr>
          <p:nvPr>
            <p:ph type="body" idx="1"/>
          </p:nvPr>
        </p:nvSpPr>
        <p:spPr>
          <a:xfrm>
            <a:off x="311700" y="42307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PT Sans Narrow"/>
              <a:buNone/>
              <a:defRPr sz="2400">
                <a:latin typeface="PT Sans Narrow"/>
                <a:ea typeface="PT Sans Narrow"/>
                <a:cs typeface="PT Sans Narrow"/>
                <a:sym typeface="PT Sans Narrow"/>
              </a:defRPr>
            </a:lvl1pPr>
          </a:lstStyle>
          <a:p>
            <a:endParaRPr/>
          </a:p>
        </p:txBody>
      </p:sp>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707400"/>
          </a:xfrm>
          <a:prstGeom prst="rect">
            <a:avLst/>
          </a:prstGeom>
          <a:noFill/>
          <a:ln>
            <a:noFill/>
          </a:ln>
        </p:spPr>
        <p:txBody>
          <a:bodyPr lIns="91425" tIns="91425" rIns="91425" bIns="91425" anchor="t" anchorCtr="0"/>
          <a:lstStyle>
            <a:lvl1pPr lvl="0">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1pPr>
            <a:lvl2pPr lvl="1">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2pPr>
            <a:lvl3pPr lvl="2">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3pPr>
            <a:lvl4pPr lvl="3">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4pPr>
            <a:lvl5pPr lvl="4">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5pPr>
            <a:lvl6pPr lvl="5">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6pPr>
            <a:lvl7pPr lvl="6">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7pPr>
            <a:lvl8pPr lvl="7">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8pPr>
            <a:lvl9pPr lvl="8">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Shape 7"/>
          <p:cNvSpPr txBox="1">
            <a:spLocks noGrp="1"/>
          </p:cNvSpPr>
          <p:nvPr>
            <p:ph type="body" idx="1"/>
          </p:nvPr>
        </p:nvSpPr>
        <p:spPr>
          <a:xfrm>
            <a:off x="311700" y="1266325"/>
            <a:ext cx="8520600" cy="33027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Open Sans"/>
              <a:defRPr sz="1800">
                <a:solidFill>
                  <a:schemeClr val="dk2"/>
                </a:solidFill>
                <a:latin typeface="Open Sans"/>
                <a:ea typeface="Open Sans"/>
                <a:cs typeface="Open Sans"/>
                <a:sym typeface="Open Sans"/>
              </a:defRPr>
            </a:lvl1pPr>
            <a:lvl2pPr lvl="1">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2pPr>
            <a:lvl3pPr lvl="2">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3pPr>
            <a:lvl4pPr lvl="3">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4pPr>
            <a:lvl5pPr lvl="4">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5pPr>
            <a:lvl6pPr lvl="5">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6pPr>
            <a:lvl7pPr lvl="6">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7pPr>
            <a:lvl8pPr lvl="7">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8pPr>
            <a:lvl9pPr lvl="8">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Open Sans"/>
                <a:ea typeface="Open Sans"/>
                <a:cs typeface="Open Sans"/>
                <a:sym typeface="Open Sans"/>
              </a:rPr>
              <a:t>‹#›</a:t>
            </a:fld>
            <a:endParaRPr lang="en" sz="1000">
              <a:solidFill>
                <a:schemeClr val="dk2"/>
              </a:solidFill>
              <a:latin typeface="Open Sans"/>
              <a:ea typeface="Open Sans"/>
              <a:cs typeface="Open Sans"/>
              <a:sym typeface="Open San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comments" Target="../comments/comment1.xml"/><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1004150" y="1751764"/>
            <a:ext cx="7136700" cy="1022400"/>
          </a:xfrm>
          <a:prstGeom prst="rect">
            <a:avLst/>
          </a:prstGeom>
        </p:spPr>
        <p:txBody>
          <a:bodyPr lIns="91425" tIns="91425" rIns="91425" bIns="91425" anchor="b" anchorCtr="0">
            <a:noAutofit/>
          </a:bodyPr>
          <a:lstStyle/>
          <a:p>
            <a:pPr lvl="0">
              <a:spcBef>
                <a:spcPts val="0"/>
              </a:spcBef>
              <a:buNone/>
            </a:pPr>
            <a:r>
              <a:rPr lang="en"/>
              <a:t>Methane Hydrates and Methanotrophs</a:t>
            </a:r>
          </a:p>
        </p:txBody>
      </p:sp>
      <p:sp>
        <p:nvSpPr>
          <p:cNvPr id="67" name="Shape 67"/>
          <p:cNvSpPr txBox="1">
            <a:spLocks noGrp="1"/>
          </p:cNvSpPr>
          <p:nvPr>
            <p:ph type="subTitle" idx="1"/>
          </p:nvPr>
        </p:nvSpPr>
        <p:spPr>
          <a:xfrm>
            <a:off x="2137225" y="2850039"/>
            <a:ext cx="4870500" cy="792600"/>
          </a:xfrm>
          <a:prstGeom prst="rect">
            <a:avLst/>
          </a:prstGeom>
        </p:spPr>
        <p:txBody>
          <a:bodyPr lIns="91425" tIns="91425" rIns="91425" bIns="91425" anchor="t" anchorCtr="0">
            <a:noAutofit/>
          </a:bodyPr>
          <a:lstStyle/>
          <a:p>
            <a:pPr lvl="0">
              <a:spcBef>
                <a:spcPts val="0"/>
              </a:spcBef>
              <a:buNone/>
            </a:pPr>
            <a:r>
              <a:rPr lang="en"/>
              <a:t>Brady Slinger &amp; Pranav Mutyala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Potential Problems (cont…)</a:t>
            </a:r>
          </a:p>
        </p:txBody>
      </p:sp>
      <p:sp>
        <p:nvSpPr>
          <p:cNvPr id="137" name="Shape 137"/>
          <p:cNvSpPr txBox="1">
            <a:spLocks noGrp="1"/>
          </p:cNvSpPr>
          <p:nvPr>
            <p:ph type="body" idx="1"/>
          </p:nvPr>
        </p:nvSpPr>
        <p:spPr>
          <a:xfrm>
            <a:off x="311700" y="1266175"/>
            <a:ext cx="3999900" cy="3302700"/>
          </a:xfrm>
          <a:prstGeom prst="rect">
            <a:avLst/>
          </a:prstGeom>
        </p:spPr>
        <p:txBody>
          <a:bodyPr lIns="91425" tIns="91425" rIns="91425" bIns="91425" anchor="t" anchorCtr="0">
            <a:noAutofit/>
          </a:bodyPr>
          <a:lstStyle/>
          <a:p>
            <a:pPr lvl="0" rtl="0">
              <a:spcBef>
                <a:spcPts val="0"/>
              </a:spcBef>
              <a:buNone/>
            </a:pPr>
            <a:r>
              <a:rPr lang="en"/>
              <a:t>When working with methane during the testing phase scientists should work in areas without halogens.</a:t>
            </a:r>
          </a:p>
          <a:p>
            <a:pPr lvl="0" rtl="0">
              <a:spcBef>
                <a:spcPts val="0"/>
              </a:spcBef>
              <a:buNone/>
            </a:pPr>
            <a:r>
              <a:rPr lang="en"/>
              <a:t>Wearing safety equipment (i.e. gloves, goggles) and sometimes breathing masks will protect employees from dangerous methane and potentially dangerous bacteria.</a:t>
            </a:r>
          </a:p>
          <a:p>
            <a:pPr lvl="0">
              <a:spcBef>
                <a:spcPts val="0"/>
              </a:spcBef>
              <a:buNone/>
            </a:pPr>
            <a:r>
              <a:rPr lang="en"/>
              <a:t>We need to limit methane usage in order to stop dangerous gas from entering the atmosphere.</a:t>
            </a:r>
          </a:p>
        </p:txBody>
      </p:sp>
      <p:pic>
        <p:nvPicPr>
          <p:cNvPr id="138" name="Shape 138" descr="scientist-wearing-gas-mask-laboratory-closeup-portrait-male-33827246.jpg"/>
          <p:cNvPicPr preferRelativeResize="0"/>
          <p:nvPr/>
        </p:nvPicPr>
        <p:blipFill>
          <a:blip r:embed="rId3">
            <a:alphaModFix/>
          </a:blip>
          <a:stretch>
            <a:fillRect/>
          </a:stretch>
        </p:blipFill>
        <p:spPr>
          <a:xfrm>
            <a:off x="5035597" y="1344224"/>
            <a:ext cx="3545451" cy="26099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Testing </a:t>
            </a:r>
          </a:p>
        </p:txBody>
      </p:sp>
      <p:sp>
        <p:nvSpPr>
          <p:cNvPr id="144" name="Shape 144"/>
          <p:cNvSpPr txBox="1">
            <a:spLocks noGrp="1"/>
          </p:cNvSpPr>
          <p:nvPr>
            <p:ph type="body" idx="1"/>
          </p:nvPr>
        </p:nvSpPr>
        <p:spPr>
          <a:xfrm>
            <a:off x="311700" y="1266175"/>
            <a:ext cx="3999900" cy="3302700"/>
          </a:xfrm>
          <a:prstGeom prst="rect">
            <a:avLst/>
          </a:prstGeom>
        </p:spPr>
        <p:txBody>
          <a:bodyPr lIns="91425" tIns="91425" rIns="91425" bIns="91425" anchor="t" anchorCtr="0">
            <a:noAutofit/>
          </a:bodyPr>
          <a:lstStyle/>
          <a:p>
            <a:pPr lvl="0" rtl="0">
              <a:spcBef>
                <a:spcPts val="0"/>
              </a:spcBef>
              <a:buNone/>
            </a:pPr>
            <a:r>
              <a:rPr lang="en"/>
              <a:t>In order to test the effectiveness of the systems, the same conditions need to be created. Also we can use samples of hydrates.</a:t>
            </a:r>
          </a:p>
          <a:p>
            <a:pPr lvl="0" rtl="0">
              <a:spcBef>
                <a:spcPts val="0"/>
              </a:spcBef>
              <a:buNone/>
            </a:pPr>
            <a:r>
              <a:rPr lang="en"/>
              <a:t>Once these samples are found we can insert a sample population of these genetically modified bacteria onto the ice. </a:t>
            </a:r>
          </a:p>
          <a:p>
            <a:pPr lvl="0" rtl="0">
              <a:spcBef>
                <a:spcPts val="0"/>
              </a:spcBef>
              <a:buNone/>
            </a:pPr>
            <a:r>
              <a:rPr lang="en"/>
              <a:t>Then the results can be compared with a control group. If there were lower levels of methane and there is a glowing the bacteria effectively responded to the stimulus.</a:t>
            </a:r>
          </a:p>
        </p:txBody>
      </p:sp>
      <p:pic>
        <p:nvPicPr>
          <p:cNvPr id="145" name="Shape 145" descr="525440703.jpg"/>
          <p:cNvPicPr preferRelativeResize="0"/>
          <p:nvPr/>
        </p:nvPicPr>
        <p:blipFill>
          <a:blip r:embed="rId3">
            <a:alphaModFix/>
          </a:blip>
          <a:stretch>
            <a:fillRect/>
          </a:stretch>
        </p:blipFill>
        <p:spPr>
          <a:xfrm>
            <a:off x="5428900" y="594848"/>
            <a:ext cx="2838824" cy="1886975"/>
          </a:xfrm>
          <a:prstGeom prst="rect">
            <a:avLst/>
          </a:prstGeom>
          <a:noFill/>
          <a:ln>
            <a:noFill/>
          </a:ln>
        </p:spPr>
      </p:pic>
      <p:pic>
        <p:nvPicPr>
          <p:cNvPr id="146" name="Shape 146" descr="461262238.jpg"/>
          <p:cNvPicPr preferRelativeResize="0"/>
          <p:nvPr/>
        </p:nvPicPr>
        <p:blipFill>
          <a:blip r:embed="rId4">
            <a:alphaModFix/>
          </a:blip>
          <a:stretch>
            <a:fillRect/>
          </a:stretch>
        </p:blipFill>
        <p:spPr>
          <a:xfrm>
            <a:off x="4831774" y="2755350"/>
            <a:ext cx="3915249" cy="22023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Advantages of Testing</a:t>
            </a:r>
          </a:p>
        </p:txBody>
      </p:sp>
      <p:sp>
        <p:nvSpPr>
          <p:cNvPr id="152" name="Shape 152"/>
          <p:cNvSpPr txBox="1">
            <a:spLocks noGrp="1"/>
          </p:cNvSpPr>
          <p:nvPr>
            <p:ph type="body" idx="1"/>
          </p:nvPr>
        </p:nvSpPr>
        <p:spPr>
          <a:xfrm>
            <a:off x="311700" y="1266175"/>
            <a:ext cx="3999900" cy="3302700"/>
          </a:xfrm>
          <a:prstGeom prst="rect">
            <a:avLst/>
          </a:prstGeom>
        </p:spPr>
        <p:txBody>
          <a:bodyPr lIns="91425" tIns="91425" rIns="91425" bIns="91425" anchor="t" anchorCtr="0">
            <a:noAutofit/>
          </a:bodyPr>
          <a:lstStyle/>
          <a:p>
            <a:pPr lvl="0" rtl="0">
              <a:spcBef>
                <a:spcPts val="0"/>
              </a:spcBef>
              <a:buNone/>
            </a:pPr>
            <a:r>
              <a:rPr lang="en"/>
              <a:t>This helps test the range of the reaction. If the methane levels only decreased by a minimal amount then the bacteria is ineffective and improvements can be made. Also the key unknown factor is the by-product the system creates, so testing can reveal whether there is a product that can be easily attacked.</a:t>
            </a:r>
          </a:p>
          <a:p>
            <a:pPr lvl="0">
              <a:spcBef>
                <a:spcPts val="0"/>
              </a:spcBef>
              <a:buNone/>
            </a:pPr>
            <a:r>
              <a:rPr lang="en"/>
              <a:t>It helps reveal greater potential for the system because any possible improvements can reveal new possibilities and new technology that can also make harvesting the gas for energy easier.</a:t>
            </a:r>
          </a:p>
        </p:txBody>
      </p:sp>
      <p:pic>
        <p:nvPicPr>
          <p:cNvPr id="153" name="Shape 153" descr="Vibrio-fischeri-Project.jpg"/>
          <p:cNvPicPr preferRelativeResize="0"/>
          <p:nvPr/>
        </p:nvPicPr>
        <p:blipFill>
          <a:blip r:embed="rId3">
            <a:alphaModFix/>
          </a:blip>
          <a:stretch>
            <a:fillRect/>
          </a:stretch>
        </p:blipFill>
        <p:spPr>
          <a:xfrm>
            <a:off x="5023597" y="927699"/>
            <a:ext cx="3737075" cy="28489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What are they?</a:t>
            </a:r>
          </a:p>
        </p:txBody>
      </p:sp>
      <p:pic>
        <p:nvPicPr>
          <p:cNvPr id="73" name="Shape 73" descr="Methane Hydrates Pic.jpg"/>
          <p:cNvPicPr preferRelativeResize="0"/>
          <p:nvPr/>
        </p:nvPicPr>
        <p:blipFill>
          <a:blip r:embed="rId3">
            <a:alphaModFix/>
          </a:blip>
          <a:stretch>
            <a:fillRect/>
          </a:stretch>
        </p:blipFill>
        <p:spPr>
          <a:xfrm>
            <a:off x="4653497" y="367675"/>
            <a:ext cx="3953450" cy="2082825"/>
          </a:xfrm>
          <a:prstGeom prst="rect">
            <a:avLst/>
          </a:prstGeom>
          <a:noFill/>
          <a:ln>
            <a:noFill/>
          </a:ln>
        </p:spPr>
      </p:pic>
      <p:pic>
        <p:nvPicPr>
          <p:cNvPr id="74" name="Shape 74" descr="types_methane_hydrate_deposits.jpg"/>
          <p:cNvPicPr preferRelativeResize="0"/>
          <p:nvPr/>
        </p:nvPicPr>
        <p:blipFill>
          <a:blip r:embed="rId4">
            <a:alphaModFix/>
          </a:blip>
          <a:stretch>
            <a:fillRect/>
          </a:stretch>
        </p:blipFill>
        <p:spPr>
          <a:xfrm>
            <a:off x="4653499" y="2450500"/>
            <a:ext cx="4063549" cy="2600650"/>
          </a:xfrm>
          <a:prstGeom prst="rect">
            <a:avLst/>
          </a:prstGeom>
          <a:noFill/>
          <a:ln>
            <a:noFill/>
          </a:ln>
        </p:spPr>
      </p:pic>
      <p:sp>
        <p:nvSpPr>
          <p:cNvPr id="75" name="Shape 75"/>
          <p:cNvSpPr txBox="1">
            <a:spLocks noGrp="1"/>
          </p:cNvSpPr>
          <p:nvPr>
            <p:ph type="body" idx="1"/>
          </p:nvPr>
        </p:nvSpPr>
        <p:spPr>
          <a:xfrm>
            <a:off x="216800" y="2042625"/>
            <a:ext cx="3999900" cy="3416400"/>
          </a:xfrm>
          <a:prstGeom prst="rect">
            <a:avLst/>
          </a:prstGeom>
        </p:spPr>
        <p:txBody>
          <a:bodyPr lIns="91425" tIns="91425" rIns="91425" bIns="91425" anchor="t" anchorCtr="0">
            <a:noAutofit/>
          </a:bodyPr>
          <a:lstStyle/>
          <a:p>
            <a:pPr lvl="0">
              <a:spcBef>
                <a:spcPts val="0"/>
              </a:spcBef>
              <a:buNone/>
            </a:pPr>
            <a:r>
              <a:rPr lang="en"/>
              <a:t>In a certain temperature water molecules create a cage like structure that trap methane within them. They can be found in permafrost, in ocean deposits on the bed and sometimes in glaciers.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Harmful Effects</a:t>
            </a:r>
          </a:p>
        </p:txBody>
      </p:sp>
      <p:sp>
        <p:nvSpPr>
          <p:cNvPr id="81" name="Shape 81"/>
          <p:cNvSpPr txBox="1">
            <a:spLocks noGrp="1"/>
          </p:cNvSpPr>
          <p:nvPr>
            <p:ph type="body" idx="1"/>
          </p:nvPr>
        </p:nvSpPr>
        <p:spPr>
          <a:xfrm>
            <a:off x="311700" y="1727100"/>
            <a:ext cx="3999900" cy="3416400"/>
          </a:xfrm>
          <a:prstGeom prst="rect">
            <a:avLst/>
          </a:prstGeom>
        </p:spPr>
        <p:txBody>
          <a:bodyPr lIns="91425" tIns="91425" rIns="91425" bIns="91425" anchor="t" anchorCtr="0">
            <a:noAutofit/>
          </a:bodyPr>
          <a:lstStyle/>
          <a:p>
            <a:pPr lvl="0">
              <a:spcBef>
                <a:spcPts val="0"/>
              </a:spcBef>
              <a:buNone/>
            </a:pPr>
            <a:r>
              <a:rPr lang="en"/>
              <a:t>The main use for methane hydrates is to harvest them as natural gas. However, during the harvesting process, large amounts of methane can be released. This is an extremely harmful greenhouse gas as it is 25 times more dangerous than CO</a:t>
            </a:r>
            <a:r>
              <a:rPr lang="en" sz="1000"/>
              <a:t>2</a:t>
            </a:r>
            <a:r>
              <a:rPr lang="en"/>
              <a:t>.</a:t>
            </a:r>
          </a:p>
        </p:txBody>
      </p:sp>
      <p:pic>
        <p:nvPicPr>
          <p:cNvPr id="82" name="Shape 82" descr="positive_feedback.jpg"/>
          <p:cNvPicPr preferRelativeResize="0"/>
          <p:nvPr/>
        </p:nvPicPr>
        <p:blipFill>
          <a:blip r:embed="rId3">
            <a:alphaModFix/>
          </a:blip>
          <a:stretch>
            <a:fillRect/>
          </a:stretch>
        </p:blipFill>
        <p:spPr>
          <a:xfrm>
            <a:off x="4577176" y="301150"/>
            <a:ext cx="4074949" cy="2396499"/>
          </a:xfrm>
          <a:prstGeom prst="rect">
            <a:avLst/>
          </a:prstGeom>
          <a:noFill/>
          <a:ln>
            <a:noFill/>
          </a:ln>
        </p:spPr>
      </p:pic>
      <p:pic>
        <p:nvPicPr>
          <p:cNvPr id="83" name="Shape 83" descr="methane-jan21-31.jpg"/>
          <p:cNvPicPr preferRelativeResize="0"/>
          <p:nvPr/>
        </p:nvPicPr>
        <p:blipFill>
          <a:blip r:embed="rId4">
            <a:alphaModFix/>
          </a:blip>
          <a:stretch>
            <a:fillRect/>
          </a:stretch>
        </p:blipFill>
        <p:spPr>
          <a:xfrm>
            <a:off x="3035699" y="3430425"/>
            <a:ext cx="5616424" cy="1095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Competing Technologies</a:t>
            </a:r>
          </a:p>
        </p:txBody>
      </p:sp>
      <p:sp>
        <p:nvSpPr>
          <p:cNvPr id="89" name="Shape 89"/>
          <p:cNvSpPr txBox="1">
            <a:spLocks noGrp="1"/>
          </p:cNvSpPr>
          <p:nvPr>
            <p:ph type="body" idx="1"/>
          </p:nvPr>
        </p:nvSpPr>
        <p:spPr>
          <a:xfrm>
            <a:off x="311700" y="1266175"/>
            <a:ext cx="3999900" cy="3302700"/>
          </a:xfrm>
          <a:prstGeom prst="rect">
            <a:avLst/>
          </a:prstGeom>
        </p:spPr>
        <p:txBody>
          <a:bodyPr lIns="91425" tIns="91425" rIns="91425" bIns="91425" anchor="t" anchorCtr="0">
            <a:noAutofit/>
          </a:bodyPr>
          <a:lstStyle/>
          <a:p>
            <a:pPr lvl="0">
              <a:spcBef>
                <a:spcPts val="0"/>
              </a:spcBef>
              <a:buNone/>
            </a:pPr>
            <a:r>
              <a:rPr lang="en"/>
              <a:t>Mapping: government agencies are mapping the ocean floor to find the methane hydrates. </a:t>
            </a:r>
          </a:p>
          <a:p>
            <a:pPr lvl="0">
              <a:spcBef>
                <a:spcPts val="0"/>
              </a:spcBef>
              <a:buNone/>
            </a:pPr>
            <a:r>
              <a:rPr lang="en"/>
              <a:t>Natural solution: a study by MIT showed that microbes that can survive in extreme conditions show up and feed on the methane during dramatic environmental changes like oil spills.</a:t>
            </a:r>
          </a:p>
          <a:p>
            <a:pPr lvl="0">
              <a:spcBef>
                <a:spcPts val="0"/>
              </a:spcBef>
              <a:buNone/>
            </a:pPr>
            <a:r>
              <a:rPr lang="en"/>
              <a:t>Alternative use: methane hydrates are like natural gas. They can be harvested to produce energy. </a:t>
            </a:r>
          </a:p>
          <a:p>
            <a:pPr lvl="0">
              <a:spcBef>
                <a:spcPts val="0"/>
              </a:spcBef>
              <a:buNone/>
            </a:pPr>
            <a:endParaRPr/>
          </a:p>
          <a:p>
            <a:pPr lvl="0">
              <a:spcBef>
                <a:spcPts val="0"/>
              </a:spcBef>
              <a:buNone/>
            </a:pPr>
            <a:endParaRPr/>
          </a:p>
        </p:txBody>
      </p:sp>
      <p:pic>
        <p:nvPicPr>
          <p:cNvPr id="90" name="Shape 90" descr="wor3_c3b_fig_3-8.jpg"/>
          <p:cNvPicPr preferRelativeResize="0"/>
          <p:nvPr/>
        </p:nvPicPr>
        <p:blipFill>
          <a:blip r:embed="rId3">
            <a:alphaModFix/>
          </a:blip>
          <a:stretch>
            <a:fillRect/>
          </a:stretch>
        </p:blipFill>
        <p:spPr>
          <a:xfrm>
            <a:off x="4832399" y="2403850"/>
            <a:ext cx="3844374" cy="2528375"/>
          </a:xfrm>
          <a:prstGeom prst="rect">
            <a:avLst/>
          </a:prstGeom>
          <a:noFill/>
          <a:ln>
            <a:noFill/>
          </a:ln>
        </p:spPr>
      </p:pic>
      <p:pic>
        <p:nvPicPr>
          <p:cNvPr id="91" name="Shape 91" descr="Methylococcus_capsulatus.png"/>
          <p:cNvPicPr preferRelativeResize="0"/>
          <p:nvPr/>
        </p:nvPicPr>
        <p:blipFill>
          <a:blip r:embed="rId4">
            <a:alphaModFix/>
          </a:blip>
          <a:stretch>
            <a:fillRect/>
          </a:stretch>
        </p:blipFill>
        <p:spPr>
          <a:xfrm>
            <a:off x="5196287" y="797375"/>
            <a:ext cx="3116599" cy="1390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The Design</a:t>
            </a:r>
          </a:p>
        </p:txBody>
      </p:sp>
      <p:pic>
        <p:nvPicPr>
          <p:cNvPr id="97" name="Shape 97" descr="Methane 4.png"/>
          <p:cNvPicPr preferRelativeResize="0"/>
          <p:nvPr/>
        </p:nvPicPr>
        <p:blipFill>
          <a:blip r:embed="rId3">
            <a:alphaModFix/>
          </a:blip>
          <a:stretch>
            <a:fillRect/>
          </a:stretch>
        </p:blipFill>
        <p:spPr>
          <a:xfrm>
            <a:off x="311689" y="1065175"/>
            <a:ext cx="6948659" cy="4125775"/>
          </a:xfrm>
          <a:prstGeom prst="rect">
            <a:avLst/>
          </a:prstGeom>
          <a:noFill/>
          <a:ln>
            <a:noFill/>
          </a:ln>
        </p:spPr>
      </p:pic>
      <p:sp>
        <p:nvSpPr>
          <p:cNvPr id="98" name="Shape 98"/>
          <p:cNvSpPr txBox="1"/>
          <p:nvPr/>
        </p:nvSpPr>
        <p:spPr>
          <a:xfrm>
            <a:off x="6096000" y="260925"/>
            <a:ext cx="2905800" cy="2146800"/>
          </a:xfrm>
          <a:prstGeom prst="rect">
            <a:avLst/>
          </a:prstGeom>
          <a:noFill/>
          <a:ln>
            <a:noFill/>
          </a:ln>
        </p:spPr>
        <p:txBody>
          <a:bodyPr lIns="91425" tIns="91425" rIns="91425" bIns="91425" anchor="t" anchorCtr="0">
            <a:noAutofit/>
          </a:bodyPr>
          <a:lstStyle/>
          <a:p>
            <a:pPr lvl="0">
              <a:spcBef>
                <a:spcPts val="0"/>
              </a:spcBef>
              <a:buNone/>
            </a:pPr>
            <a:r>
              <a:rPr lang="en"/>
              <a:t>The cell would be responding to an environmental stimulus methane. When the HPnR gene is activated it produces a lipid that allows the bacteria to survive in harsh conditions. The genetic devices that we would need are: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Expected Results </a:t>
            </a:r>
          </a:p>
        </p:txBody>
      </p:sp>
      <p:sp>
        <p:nvSpPr>
          <p:cNvPr id="104" name="Shape 104"/>
          <p:cNvSpPr txBox="1"/>
          <p:nvPr/>
        </p:nvSpPr>
        <p:spPr>
          <a:xfrm>
            <a:off x="533700" y="1340175"/>
            <a:ext cx="8159700" cy="3344400"/>
          </a:xfrm>
          <a:prstGeom prst="rect">
            <a:avLst/>
          </a:prstGeom>
          <a:noFill/>
          <a:ln>
            <a:noFill/>
          </a:ln>
        </p:spPr>
        <p:txBody>
          <a:bodyPr lIns="91425" tIns="91425" rIns="91425" bIns="91425" anchor="t" anchorCtr="0">
            <a:noAutofit/>
          </a:bodyPr>
          <a:lstStyle/>
          <a:p>
            <a:pPr lvl="0">
              <a:spcBef>
                <a:spcPts val="0"/>
              </a:spcBef>
              <a:buNone/>
            </a:pPr>
            <a:r>
              <a:rPr lang="en"/>
              <a:t>This is how it would work in ideal conditions:</a:t>
            </a:r>
          </a:p>
          <a:p>
            <a:pPr lvl="0">
              <a:spcBef>
                <a:spcPts val="0"/>
              </a:spcBef>
              <a:buNone/>
            </a:pPr>
            <a:endParaRPr/>
          </a:p>
          <a:p>
            <a:pPr lvl="0">
              <a:spcBef>
                <a:spcPts val="0"/>
              </a:spcBef>
              <a:buNone/>
            </a:pPr>
            <a:endParaRPr/>
          </a:p>
        </p:txBody>
      </p:sp>
      <p:pic>
        <p:nvPicPr>
          <p:cNvPr id="105" name="Shape 105" descr="BLIflowchart.png"/>
          <p:cNvPicPr preferRelativeResize="0"/>
          <p:nvPr/>
        </p:nvPicPr>
        <p:blipFill>
          <a:blip r:embed="rId3">
            <a:alphaModFix/>
          </a:blip>
          <a:stretch>
            <a:fillRect/>
          </a:stretch>
        </p:blipFill>
        <p:spPr>
          <a:xfrm>
            <a:off x="219075" y="-196587"/>
            <a:ext cx="8705850" cy="5000625"/>
          </a:xfrm>
          <a:prstGeom prst="rect">
            <a:avLst/>
          </a:prstGeom>
          <a:noFill/>
          <a:ln>
            <a:noFill/>
          </a:ln>
        </p:spPr>
      </p:pic>
      <p:sp>
        <p:nvSpPr>
          <p:cNvPr id="106" name="Shape 106"/>
          <p:cNvSpPr txBox="1"/>
          <p:nvPr/>
        </p:nvSpPr>
        <p:spPr>
          <a:xfrm>
            <a:off x="391375" y="3258375"/>
            <a:ext cx="7851300" cy="343800"/>
          </a:xfrm>
          <a:prstGeom prst="rect">
            <a:avLst/>
          </a:prstGeom>
          <a:noFill/>
          <a:ln>
            <a:noFill/>
          </a:ln>
        </p:spPr>
        <p:txBody>
          <a:bodyPr lIns="91425" tIns="91425" rIns="91425" bIns="91425" anchor="t" anchorCtr="0">
            <a:noAutofit/>
          </a:bodyPr>
          <a:lstStyle/>
          <a:p>
            <a:pPr lvl="0">
              <a:spcBef>
                <a:spcPts val="0"/>
              </a:spcBef>
              <a:buNone/>
            </a:pPr>
            <a:endParaRPr/>
          </a:p>
          <a:p>
            <a:pPr lvl="0">
              <a:spcBef>
                <a:spcPts val="0"/>
              </a:spcBef>
              <a:buNone/>
            </a:pPr>
            <a:endParaRPr/>
          </a:p>
        </p:txBody>
      </p:sp>
      <p:graphicFrame>
        <p:nvGraphicFramePr>
          <p:cNvPr id="107" name="Shape 107"/>
          <p:cNvGraphicFramePr/>
          <p:nvPr/>
        </p:nvGraphicFramePr>
        <p:xfrm>
          <a:off x="1516012" y="3366275"/>
          <a:ext cx="6111975" cy="1401989"/>
        </p:xfrm>
        <a:graphic>
          <a:graphicData uri="http://schemas.openxmlformats.org/drawingml/2006/table">
            <a:tbl>
              <a:tblPr>
                <a:noFill/>
                <a:tableStyleId>{1E984190-43BD-4588-8074-D6EE9DBC9069}</a:tableStyleId>
              </a:tblPr>
              <a:tblGrid>
                <a:gridCol w="2037325"/>
                <a:gridCol w="2037325"/>
                <a:gridCol w="2037325"/>
              </a:tblGrid>
              <a:tr h="543575">
                <a:tc>
                  <a:txBody>
                    <a:bodyPr/>
                    <a:lstStyle/>
                    <a:p>
                      <a:pPr lvl="0" algn="ctr">
                        <a:spcBef>
                          <a:spcPts val="0"/>
                        </a:spcBef>
                        <a:buNone/>
                      </a:pPr>
                      <a:r>
                        <a:rPr lang="en"/>
                        <a:t>Methane (CH</a:t>
                      </a:r>
                      <a:r>
                        <a:rPr lang="en" sz="900"/>
                        <a:t>4</a:t>
                      </a:r>
                      <a:r>
                        <a:rPr lang="en"/>
                        <a:t>)</a:t>
                      </a:r>
                    </a:p>
                  </a:txBody>
                  <a:tcPr marL="91425" marR="91425" marT="91425" marB="91425"/>
                </a:tc>
                <a:tc>
                  <a:txBody>
                    <a:bodyPr/>
                    <a:lstStyle/>
                    <a:p>
                      <a:pPr lvl="0" algn="ctr">
                        <a:spcBef>
                          <a:spcPts val="0"/>
                        </a:spcBef>
                        <a:buNone/>
                      </a:pPr>
                      <a:r>
                        <a:rPr lang="en"/>
                        <a:t>Green Fluorescent Protein</a:t>
                      </a:r>
                    </a:p>
                  </a:txBody>
                  <a:tcPr marL="91425" marR="91425" marT="91425" marB="91425"/>
                </a:tc>
                <a:tc>
                  <a:txBody>
                    <a:bodyPr/>
                    <a:lstStyle/>
                    <a:p>
                      <a:pPr lvl="0" algn="ctr">
                        <a:spcBef>
                          <a:spcPts val="0"/>
                        </a:spcBef>
                        <a:buNone/>
                      </a:pPr>
                      <a:r>
                        <a:rPr lang="en"/>
                        <a:t>HpnR</a:t>
                      </a:r>
                    </a:p>
                  </a:txBody>
                  <a:tcPr marL="91425" marR="91425" marT="91425" marB="91425"/>
                </a:tc>
              </a:tr>
              <a:tr h="358650">
                <a:tc>
                  <a:txBody>
                    <a:bodyPr/>
                    <a:lstStyle/>
                    <a:p>
                      <a:pPr lvl="0" algn="ctr">
                        <a:spcBef>
                          <a:spcPts val="0"/>
                        </a:spcBef>
                        <a:buNone/>
                      </a:pPr>
                      <a:r>
                        <a:rPr lang="en"/>
                        <a:t>1</a:t>
                      </a:r>
                    </a:p>
                  </a:txBody>
                  <a:tcPr marL="91425" marR="91425" marT="91425" marB="91425"/>
                </a:tc>
                <a:tc>
                  <a:txBody>
                    <a:bodyPr/>
                    <a:lstStyle/>
                    <a:p>
                      <a:pPr lvl="0" algn="ctr">
                        <a:spcBef>
                          <a:spcPts val="0"/>
                        </a:spcBef>
                        <a:buNone/>
                      </a:pPr>
                      <a:r>
                        <a:rPr lang="en"/>
                        <a:t>1</a:t>
                      </a:r>
                    </a:p>
                  </a:txBody>
                  <a:tcPr marL="91425" marR="91425" marT="91425" marB="91425"/>
                </a:tc>
                <a:tc>
                  <a:txBody>
                    <a:bodyPr/>
                    <a:lstStyle/>
                    <a:p>
                      <a:pPr lvl="0" algn="ctr">
                        <a:spcBef>
                          <a:spcPts val="0"/>
                        </a:spcBef>
                        <a:buNone/>
                      </a:pPr>
                      <a:r>
                        <a:rPr lang="en"/>
                        <a:t>1</a:t>
                      </a:r>
                    </a:p>
                  </a:txBody>
                  <a:tcPr marL="91425" marR="91425" marT="91425" marB="91425"/>
                </a:tc>
              </a:tr>
              <a:tr h="358650">
                <a:tc>
                  <a:txBody>
                    <a:bodyPr/>
                    <a:lstStyle/>
                    <a:p>
                      <a:pPr lvl="0" algn="ctr">
                        <a:spcBef>
                          <a:spcPts val="0"/>
                        </a:spcBef>
                        <a:buNone/>
                      </a:pPr>
                      <a:r>
                        <a:rPr lang="en"/>
                        <a:t>0</a:t>
                      </a:r>
                    </a:p>
                  </a:txBody>
                  <a:tcPr marL="91425" marR="91425" marT="91425" marB="91425"/>
                </a:tc>
                <a:tc>
                  <a:txBody>
                    <a:bodyPr/>
                    <a:lstStyle/>
                    <a:p>
                      <a:pPr lvl="0" algn="ctr">
                        <a:spcBef>
                          <a:spcPts val="0"/>
                        </a:spcBef>
                        <a:buNone/>
                      </a:pPr>
                      <a:r>
                        <a:rPr lang="en"/>
                        <a:t>0</a:t>
                      </a:r>
                    </a:p>
                  </a:txBody>
                  <a:tcPr marL="91425" marR="91425" marT="91425" marB="91425"/>
                </a:tc>
                <a:tc>
                  <a:txBody>
                    <a:bodyPr/>
                    <a:lstStyle/>
                    <a:p>
                      <a:pPr lvl="0" algn="ctr">
                        <a:spcBef>
                          <a:spcPts val="0"/>
                        </a:spcBef>
                        <a:buNone/>
                      </a:pPr>
                      <a:r>
                        <a:rPr lang="en"/>
                        <a:t>0</a:t>
                      </a:r>
                    </a:p>
                  </a:txBody>
                  <a:tcPr marL="91425" marR="91425" marT="91425" marB="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Expected Results (cont..)</a:t>
            </a:r>
          </a:p>
          <a:p>
            <a:pPr lvl="0">
              <a:spcBef>
                <a:spcPts val="0"/>
              </a:spcBef>
              <a:buNone/>
            </a:pPr>
            <a:endParaRPr/>
          </a:p>
        </p:txBody>
      </p:sp>
      <p:sp>
        <p:nvSpPr>
          <p:cNvPr id="113" name="Shape 113"/>
          <p:cNvSpPr txBox="1">
            <a:spLocks noGrp="1"/>
          </p:cNvSpPr>
          <p:nvPr>
            <p:ph type="body" idx="1"/>
          </p:nvPr>
        </p:nvSpPr>
        <p:spPr>
          <a:xfrm>
            <a:off x="311700" y="1266175"/>
            <a:ext cx="3999900" cy="3302700"/>
          </a:xfrm>
          <a:prstGeom prst="rect">
            <a:avLst/>
          </a:prstGeom>
        </p:spPr>
        <p:txBody>
          <a:bodyPr lIns="91425" tIns="91425" rIns="91425" bIns="91425" anchor="t" anchorCtr="0">
            <a:noAutofit/>
          </a:bodyPr>
          <a:lstStyle/>
          <a:p>
            <a:pPr lvl="0">
              <a:spcBef>
                <a:spcPts val="0"/>
              </a:spcBef>
              <a:buNone/>
            </a:pPr>
            <a:r>
              <a:rPr lang="en"/>
              <a:t>The bacteria will help scientists and private companies locate concentrations of methane hydrates because of the GFP protein</a:t>
            </a:r>
          </a:p>
          <a:p>
            <a:pPr lvl="0">
              <a:spcBef>
                <a:spcPts val="0"/>
              </a:spcBef>
              <a:buNone/>
            </a:pPr>
            <a:r>
              <a:rPr lang="en"/>
              <a:t>The bacteria will decrease the emission of methane by metabolizing the hydrate to keep it at a safe level </a:t>
            </a:r>
          </a:p>
          <a:p>
            <a:pPr lvl="0">
              <a:spcBef>
                <a:spcPts val="0"/>
              </a:spcBef>
              <a:buNone/>
            </a:pPr>
            <a:r>
              <a:rPr lang="en"/>
              <a:t>Our technology will work with existing methods in order to make harvesting the energy easier. </a:t>
            </a:r>
          </a:p>
        </p:txBody>
      </p:sp>
      <p:pic>
        <p:nvPicPr>
          <p:cNvPr id="114" name="Shape 114" descr="Methane hydrates a new gas boom top image.jpg"/>
          <p:cNvPicPr preferRelativeResize="0"/>
          <p:nvPr/>
        </p:nvPicPr>
        <p:blipFill>
          <a:blip r:embed="rId3">
            <a:alphaModFix/>
          </a:blip>
          <a:stretch>
            <a:fillRect/>
          </a:stretch>
        </p:blipFill>
        <p:spPr>
          <a:xfrm>
            <a:off x="4635325" y="780750"/>
            <a:ext cx="4095750" cy="2108725"/>
          </a:xfrm>
          <a:prstGeom prst="rect">
            <a:avLst/>
          </a:prstGeom>
          <a:noFill/>
          <a:ln>
            <a:noFill/>
          </a:ln>
        </p:spPr>
      </p:pic>
      <p:pic>
        <p:nvPicPr>
          <p:cNvPr id="115" name="Shape 115" descr="methane2b_600.jpg"/>
          <p:cNvPicPr preferRelativeResize="0"/>
          <p:nvPr/>
        </p:nvPicPr>
        <p:blipFill>
          <a:blip r:embed="rId4">
            <a:alphaModFix/>
          </a:blip>
          <a:stretch>
            <a:fillRect/>
          </a:stretch>
        </p:blipFill>
        <p:spPr>
          <a:xfrm>
            <a:off x="4635325" y="3006825"/>
            <a:ext cx="4095750" cy="1947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Advantages</a:t>
            </a:r>
          </a:p>
        </p:txBody>
      </p:sp>
      <p:sp>
        <p:nvSpPr>
          <p:cNvPr id="121" name="Shape 121"/>
          <p:cNvSpPr txBox="1">
            <a:spLocks noGrp="1"/>
          </p:cNvSpPr>
          <p:nvPr>
            <p:ph type="body" idx="1"/>
          </p:nvPr>
        </p:nvSpPr>
        <p:spPr>
          <a:xfrm>
            <a:off x="311700" y="1266175"/>
            <a:ext cx="3851700" cy="2819400"/>
          </a:xfrm>
          <a:prstGeom prst="rect">
            <a:avLst/>
          </a:prstGeom>
        </p:spPr>
        <p:txBody>
          <a:bodyPr lIns="91425" tIns="91425" rIns="91425" bIns="91425" anchor="t" anchorCtr="0">
            <a:noAutofit/>
          </a:bodyPr>
          <a:lstStyle/>
          <a:p>
            <a:pPr lvl="0">
              <a:spcBef>
                <a:spcPts val="0"/>
              </a:spcBef>
              <a:buNone/>
            </a:pPr>
            <a:r>
              <a:rPr lang="en"/>
              <a:t>Current technology to either harvest or decrease concentrations both involve methane being emitted into the the atmosphere. </a:t>
            </a:r>
          </a:p>
          <a:p>
            <a:pPr lvl="0">
              <a:spcBef>
                <a:spcPts val="0"/>
              </a:spcBef>
              <a:buNone/>
            </a:pPr>
            <a:r>
              <a:rPr lang="en"/>
              <a:t>Technology does not allow methane hydrates to flow into the atmosphere because we remove excess methane and companies can harvest the energy based on the glowing bacteria.</a:t>
            </a:r>
          </a:p>
        </p:txBody>
      </p:sp>
      <p:pic>
        <p:nvPicPr>
          <p:cNvPr id="122" name="Shape 122" descr="sxyrnmfp-1374638871.jpg"/>
          <p:cNvPicPr preferRelativeResize="0"/>
          <p:nvPr/>
        </p:nvPicPr>
        <p:blipFill>
          <a:blip r:embed="rId3">
            <a:alphaModFix/>
          </a:blip>
          <a:stretch>
            <a:fillRect/>
          </a:stretch>
        </p:blipFill>
        <p:spPr>
          <a:xfrm>
            <a:off x="4295500" y="301150"/>
            <a:ext cx="4536801" cy="27101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Potential Problems</a:t>
            </a:r>
          </a:p>
        </p:txBody>
      </p:sp>
      <p:sp>
        <p:nvSpPr>
          <p:cNvPr id="128" name="Shape 128"/>
          <p:cNvSpPr txBox="1">
            <a:spLocks noGrp="1"/>
          </p:cNvSpPr>
          <p:nvPr>
            <p:ph type="body" idx="1"/>
          </p:nvPr>
        </p:nvSpPr>
        <p:spPr>
          <a:xfrm>
            <a:off x="311700" y="1152425"/>
            <a:ext cx="3999900" cy="3302700"/>
          </a:xfrm>
          <a:prstGeom prst="rect">
            <a:avLst/>
          </a:prstGeom>
        </p:spPr>
        <p:txBody>
          <a:bodyPr lIns="91425" tIns="91425" rIns="91425" bIns="91425" anchor="t" anchorCtr="0">
            <a:noAutofit/>
          </a:bodyPr>
          <a:lstStyle/>
          <a:p>
            <a:pPr lvl="0" rtl="0">
              <a:spcBef>
                <a:spcPts val="0"/>
              </a:spcBef>
              <a:buNone/>
            </a:pPr>
            <a:r>
              <a:rPr lang="en"/>
              <a:t>The side effects are unknown, which could lead to potential breakthrough of dangerous bacteria.</a:t>
            </a:r>
          </a:p>
          <a:p>
            <a:pPr lvl="0" rtl="0">
              <a:spcBef>
                <a:spcPts val="0"/>
              </a:spcBef>
              <a:buNone/>
            </a:pPr>
            <a:r>
              <a:rPr lang="en"/>
              <a:t>Infection of scientists working with bacteria.</a:t>
            </a:r>
          </a:p>
          <a:p>
            <a:pPr lvl="0" rtl="0">
              <a:spcBef>
                <a:spcPts val="0"/>
              </a:spcBef>
              <a:buNone/>
            </a:pPr>
            <a:r>
              <a:rPr lang="en"/>
              <a:t>Might absorb too much methane. </a:t>
            </a:r>
          </a:p>
          <a:p>
            <a:pPr lvl="0" rtl="0">
              <a:spcBef>
                <a:spcPts val="0"/>
              </a:spcBef>
              <a:buNone/>
            </a:pPr>
            <a:r>
              <a:rPr lang="en"/>
              <a:t>Environmental stimulus might only make a small reaction.</a:t>
            </a:r>
          </a:p>
          <a:p>
            <a:pPr lvl="0" rtl="0">
              <a:spcBef>
                <a:spcPts val="0"/>
              </a:spcBef>
              <a:buNone/>
            </a:pPr>
            <a:r>
              <a:rPr lang="en"/>
              <a:t>Might not survive long enough under extreme oceanic conditions. </a:t>
            </a:r>
          </a:p>
        </p:txBody>
      </p:sp>
      <p:pic>
        <p:nvPicPr>
          <p:cNvPr id="129" name="Shape 129" descr="20120725171727-0_0.jpg"/>
          <p:cNvPicPr preferRelativeResize="0"/>
          <p:nvPr/>
        </p:nvPicPr>
        <p:blipFill>
          <a:blip r:embed="rId3">
            <a:alphaModFix/>
          </a:blip>
          <a:stretch>
            <a:fillRect/>
          </a:stretch>
        </p:blipFill>
        <p:spPr>
          <a:xfrm>
            <a:off x="4555743" y="911174"/>
            <a:ext cx="4350624" cy="2070799"/>
          </a:xfrm>
          <a:prstGeom prst="rect">
            <a:avLst/>
          </a:prstGeom>
          <a:noFill/>
          <a:ln>
            <a:noFill/>
          </a:ln>
        </p:spPr>
      </p:pic>
      <p:sp>
        <p:nvSpPr>
          <p:cNvPr id="130" name="Shape 130"/>
          <p:cNvSpPr txBox="1"/>
          <p:nvPr/>
        </p:nvSpPr>
        <p:spPr>
          <a:xfrm>
            <a:off x="4555750" y="3189225"/>
            <a:ext cx="1990200" cy="407700"/>
          </a:xfrm>
          <a:prstGeom prst="rect">
            <a:avLst/>
          </a:prstGeom>
          <a:noFill/>
          <a:ln>
            <a:noFill/>
          </a:ln>
        </p:spPr>
        <p:txBody>
          <a:bodyPr lIns="91425" tIns="91425" rIns="91425" bIns="91425" anchor="t" anchorCtr="0">
            <a:noAutofit/>
          </a:bodyPr>
          <a:lstStyle/>
          <a:p>
            <a:pPr lvl="0" algn="ctr">
              <a:spcBef>
                <a:spcPts val="0"/>
              </a:spcBef>
              <a:buNone/>
            </a:pPr>
            <a:r>
              <a:rPr lang="en"/>
              <a:t>Contains HpnR gene</a:t>
            </a:r>
          </a:p>
        </p:txBody>
      </p:sp>
      <p:sp>
        <p:nvSpPr>
          <p:cNvPr id="131" name="Shape 131"/>
          <p:cNvSpPr txBox="1"/>
          <p:nvPr/>
        </p:nvSpPr>
        <p:spPr>
          <a:xfrm>
            <a:off x="6952000" y="3207225"/>
            <a:ext cx="1822500" cy="371700"/>
          </a:xfrm>
          <a:prstGeom prst="rect">
            <a:avLst/>
          </a:prstGeom>
          <a:noFill/>
          <a:ln>
            <a:noFill/>
          </a:ln>
        </p:spPr>
        <p:txBody>
          <a:bodyPr lIns="91425" tIns="91425" rIns="91425" bIns="91425" anchor="t" anchorCtr="0">
            <a:noAutofit/>
          </a:bodyPr>
          <a:lstStyle/>
          <a:p>
            <a:pPr lvl="0" algn="ctr">
              <a:spcBef>
                <a:spcPts val="0"/>
              </a:spcBef>
              <a:buNone/>
            </a:pPr>
            <a:r>
              <a:rPr lang="en"/>
              <a:t>Does not contain HpnR gene</a:t>
            </a:r>
          </a:p>
        </p:txBody>
      </p:sp>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624</Words>
  <Application>Microsoft Macintosh PowerPoint</Application>
  <PresentationFormat>On-screen Show (16:9)</PresentationFormat>
  <Paragraphs>49</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PT Sans Narrow</vt:lpstr>
      <vt:lpstr>Open Sans</vt:lpstr>
      <vt:lpstr>tropic</vt:lpstr>
      <vt:lpstr>Methane Hydrates and Methanotrophs</vt:lpstr>
      <vt:lpstr>What are they?</vt:lpstr>
      <vt:lpstr>Harmful Effects</vt:lpstr>
      <vt:lpstr>Competing Technologies</vt:lpstr>
      <vt:lpstr>The Design</vt:lpstr>
      <vt:lpstr>Expected Results </vt:lpstr>
      <vt:lpstr>Expected Results (cont..) </vt:lpstr>
      <vt:lpstr>Advantages</vt:lpstr>
      <vt:lpstr>Potential Problems</vt:lpstr>
      <vt:lpstr>Potential Problems (cont…)</vt:lpstr>
      <vt:lpstr>Testing </vt:lpstr>
      <vt:lpstr>Advantages of Testing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Methane Hydrates and Methanotrophs</dc:title>
  <cp:lastModifiedBy>Pranav Mutyala</cp:lastModifiedBy>
  <cp:revision>1</cp:revision>
  <dcterms:modified xsi:type="dcterms:W3CDTF">2016-08-03T17:55:45Z</dcterms:modified>
</cp:coreProperties>
</file>